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6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2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					</a:t>
            </a:r>
            <a:r>
              <a:rPr lang="ru-RU" sz="2000" dirty="0" smtClean="0"/>
              <a:t>Учитель </a:t>
            </a:r>
            <a:r>
              <a:rPr lang="ru-RU" sz="2000" smtClean="0"/>
              <a:t>начальных 								классов                                     					МБОУСОШ </a:t>
            </a:r>
            <a:r>
              <a:rPr lang="ru-RU" sz="2000" dirty="0" smtClean="0"/>
              <a:t>№16</a:t>
            </a:r>
            <a:br>
              <a:rPr lang="ru-RU" sz="2000" dirty="0" smtClean="0"/>
            </a:br>
            <a:r>
              <a:rPr lang="ru-RU" sz="2000" dirty="0" smtClean="0"/>
              <a:t>					Черненко Г.В.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Освобождение </a:t>
            </a:r>
            <a:r>
              <a:rPr lang="ru-RU" sz="4800" dirty="0" err="1" smtClean="0"/>
              <a:t>Белоглинского</a:t>
            </a:r>
            <a:r>
              <a:rPr lang="ru-RU" sz="4800" dirty="0" smtClean="0"/>
              <a:t> района и Краснодарского края  от фашистских захватчиков.</a:t>
            </a:r>
            <a:endParaRPr lang="ru-RU" sz="4800" dirty="0"/>
          </a:p>
        </p:txBody>
      </p:sp>
      <p:pic>
        <p:nvPicPr>
          <p:cNvPr id="23554" name="Picture 2" descr="http://s0.tochka.net/cards/images/orig_c0401127b7789067130a844977341ea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285728"/>
            <a:ext cx="2743219" cy="17145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/>
              <a:t>		Участники Великой отечественной войны. Жители села 			Новопавловка. Учителя нашей школы.</a:t>
            </a:r>
            <a:endParaRPr lang="ru-RU" sz="1800" dirty="0"/>
          </a:p>
        </p:txBody>
      </p:sp>
      <p:pic>
        <p:nvPicPr>
          <p:cNvPr id="8194" name="Picture 2" descr="J:\70 -летие освобождение Белоглинского района\воин в кадре фото\SWScan00002000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32495" y="1770063"/>
            <a:ext cx="2903885" cy="4525962"/>
          </a:xfrm>
          <a:prstGeom prst="rect">
            <a:avLst/>
          </a:prstGeom>
          <a:noFill/>
        </p:spPr>
      </p:pic>
      <p:pic>
        <p:nvPicPr>
          <p:cNvPr id="8195" name="Picture 3" descr="J:\70 -летие освобождение Белоглинского района\воин в кадре фото\SWScan00002000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74231" y="1770063"/>
            <a:ext cx="3402414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 smtClean="0"/>
              <a:t>Беды и страдания принесли немецко-фашистские захватчики жителям Кубани, тысячи воинов погибли в боях. За четыре года в ряды Советской армии на защиту Отечества ушло более 700 тысяч кубанцев, 500 тысяч из которых не вернулись домой. За время оборонительных и наступательных боев (август 1942 – сентябрь 1943 года) на территории Кубани погибло более 120 тысяч советских солдат и офицеров.</a:t>
            </a:r>
            <a:br>
              <a:rPr lang="ru-RU" sz="1600" dirty="0" smtClean="0"/>
            </a:br>
            <a:r>
              <a:rPr lang="ru-RU" sz="1600" dirty="0" smtClean="0"/>
              <a:t>Более полугода, а в отдельных районах края почти год, длилась оккупация немецко-фашистскими захватчиками кубанских городов, станиц и хуторов. С первых дней оккупации фашисты начали зверствовать над мирными жителями. Замысел врага по овладению Кубанью состоял в том, чтобы окружить и уничтожить советские войска.</a:t>
            </a:r>
            <a:endParaRPr lang="ru-RU" sz="1600" dirty="0"/>
          </a:p>
        </p:txBody>
      </p:sp>
      <p:pic>
        <p:nvPicPr>
          <p:cNvPr id="1026" name="Picture 2" descr="J:\70 -летие освобождение Белоглинского района\вов репрод\img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6360" y="2786058"/>
            <a:ext cx="6431280" cy="4071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Утром, 1 августа неприятельский самолет сделал несколько кругов над отделением. Вскоре прилетели 3 самолета, сбросили бомбы на окопы, на машинный двор, обстреляли поселок из пулеметов. Вспыхнули пожары. Женщины с детьми забились в погреба и траншеи. К поселку со стороны Среднего Егорлыка приближалась немецкая легковая машина. Наши бойцы, засевшие в лесополосе, забросали ее гранатами и подожгли, а фашистов во главе с офицером уничтожили, захватив их документы и карты.</a:t>
            </a:r>
          </a:p>
          <a:p>
            <a:r>
              <a:rPr lang="ru-RU" dirty="0" smtClean="0"/>
              <a:t>          Все понимали, что это разведка, что скоро должны подойти основные силы противника. Часа в четыре дня со стороны 6-го отделения показались вражеские танки. Они с ходу ринулись на окопы, стреляли из пушек, пулеметов, а сидевшие на броне фашисты кидали гранаты, строчили из автоматов. Лязг и скрежет гусениц, разрывы снарядов, визг пуль, дым пожаров, крики раненых – так ворвалась война в </a:t>
            </a:r>
            <a:r>
              <a:rPr lang="ru-RU" dirty="0" err="1" smtClean="0"/>
              <a:t>Белоглинский</a:t>
            </a:r>
            <a:r>
              <a:rPr lang="ru-RU" dirty="0" smtClean="0"/>
              <a:t> район.</a:t>
            </a:r>
          </a:p>
          <a:p>
            <a:endParaRPr lang="ru-RU" dirty="0"/>
          </a:p>
        </p:txBody>
      </p:sp>
      <p:pic>
        <p:nvPicPr>
          <p:cNvPr id="2050" name="Picture 2" descr="J:\70 -летие освобождение Белоглинского района\вов репрод\вот солдаты идут...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500174"/>
            <a:ext cx="5286412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400" dirty="0" smtClean="0"/>
              <a:t>Три дня фашисты не выпускали население из поселка. По дороге на Белую Глину в три ряда двигались немецкие машины, танки и мотоциклы, шла пехота. Всего через наш район прошло более 70-ти тысяч немецких солдат в направлении Кавказской, Армавира, Ставрополя, Грозного, Баку.</a:t>
            </a:r>
            <a:br>
              <a:rPr lang="ru-RU" sz="1400" dirty="0" smtClean="0"/>
            </a:br>
            <a:r>
              <a:rPr lang="ru-RU" sz="1400" dirty="0" smtClean="0"/>
              <a:t>          Все эти три дня в окопах лежали раненые и убитые: без помощи, без воды. Истекая кровью, мучаясь, умирали раненые. Мертвых бойцов жители потом прикопали прямо в окопах.</a:t>
            </a:r>
            <a:endParaRPr lang="ru-RU" sz="1400" dirty="0"/>
          </a:p>
        </p:txBody>
      </p:sp>
      <p:pic>
        <p:nvPicPr>
          <p:cNvPr id="4098" name="Picture 2" descr="C:\Users\Sky\Downloads\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5138" y="1785926"/>
            <a:ext cx="4038600" cy="4357718"/>
          </a:xfrm>
          <a:prstGeom prst="rect">
            <a:avLst/>
          </a:prstGeom>
          <a:noFill/>
        </p:spPr>
      </p:pic>
      <p:pic>
        <p:nvPicPr>
          <p:cNvPr id="4099" name="Picture 3" descr="C:\Users\Sky\Downloads\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785926"/>
            <a:ext cx="4071966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Фашисты не только уничтожали мирное население в районе, но и разрушали его  строения и хозяйство. Они сожгли железнодорожный вокзал и жилые дома железнодорожников, взорвали водонапорную башню, железнодорожный мост, контору зерносовхоза «</a:t>
            </a:r>
            <a:r>
              <a:rPr lang="ru-RU" dirty="0" err="1" smtClean="0"/>
              <a:t>Белоглинский</a:t>
            </a:r>
            <a:r>
              <a:rPr lang="ru-RU" dirty="0" smtClean="0"/>
              <a:t>»,сожгли мельницу, разрушили здание школы №5, мастерские .</a:t>
            </a:r>
            <a:endParaRPr lang="ru-RU" dirty="0"/>
          </a:p>
        </p:txBody>
      </p:sp>
      <p:pic>
        <p:nvPicPr>
          <p:cNvPr id="5122" name="Picture 2" descr="J:\70 -летие освобождение Белоглинского района\вов репрод\летом 19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357166"/>
            <a:ext cx="4071966" cy="5649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1400" dirty="0" smtClean="0"/>
              <a:t>1 августа 1942 года немцы без боя вошли в Белую Глину. Помимо немецких оккупационных войск в село вошли гестаповцы – карательные отряды, которые поддерживали порядок на оккупированной территории. </a:t>
            </a:r>
            <a:br>
              <a:rPr lang="ru-RU" sz="1400" dirty="0" smtClean="0"/>
            </a:br>
            <a:r>
              <a:rPr lang="ru-RU" sz="1400" dirty="0" smtClean="0"/>
              <a:t>          В помещении ВКП(б) (здание не сохранилось) и в здании нынешней СОШ №12 был организован штаб Гестапо во главе с начальником Германом Шмидтом, военным комендантом </a:t>
            </a:r>
            <a:r>
              <a:rPr lang="ru-RU" sz="1400" dirty="0" err="1" smtClean="0"/>
              <a:t>Витчем</a:t>
            </a:r>
            <a:r>
              <a:rPr lang="ru-RU" sz="1400" dirty="0" smtClean="0"/>
              <a:t>, переводчиком – </a:t>
            </a:r>
            <a:r>
              <a:rPr lang="ru-RU" sz="1400" dirty="0" err="1" smtClean="0"/>
              <a:t>Бибером</a:t>
            </a:r>
            <a:r>
              <a:rPr lang="ru-RU" sz="1400" dirty="0" smtClean="0"/>
              <a:t> </a:t>
            </a:r>
            <a:r>
              <a:rPr lang="ru-RU" sz="1400" dirty="0" err="1" smtClean="0"/>
              <a:t>Гербером</a:t>
            </a:r>
            <a:r>
              <a:rPr lang="ru-RU" sz="1400" dirty="0" smtClean="0"/>
              <a:t>, следователем – Лейманом.</a:t>
            </a:r>
            <a:br>
              <a:rPr lang="ru-RU" sz="1400" dirty="0" smtClean="0"/>
            </a:br>
            <a:r>
              <a:rPr lang="ru-RU" sz="1400" dirty="0" smtClean="0"/>
              <a:t>          В Гестапо, по доносу предателей, свозили людей из Белой Глины и одиннадцати близлежащих сел. Многие так и не вернулись из застенков Гестапо. После допросов, пыток и издевательств их везли за село, во вторую балку, что находится между Белой Глиной и Новопавловкой. По воспоминаниям местных жителей людей  на расстрел возили в крытой серой машине. Эта машина регулярно, раз в два дня, утром или вечером курсировала из Гестапо к месту расстрела в сопровождении легкового автомобиля с гестаповцами.</a:t>
            </a:r>
            <a:br>
              <a:rPr lang="ru-RU" sz="1400" dirty="0" smtClean="0"/>
            </a:br>
            <a:r>
              <a:rPr lang="ru-RU" sz="1400" dirty="0" smtClean="0"/>
              <a:t>         В первую очередь под расстрел попало местное еврейское население, а так же те евреи, которые эвакуировались к нам из Ленинграда, Киева и которые не успели эвакуироваться дальше. Их расстреливали семьями. Среди местных жителей в числе расстрелянных были: член партии, участник Гражданской войны, председатель колхоза Герасим </a:t>
            </a:r>
            <a:r>
              <a:rPr lang="ru-RU" sz="1400" dirty="0" err="1" smtClean="0"/>
              <a:t>Мартынович</a:t>
            </a:r>
            <a:r>
              <a:rPr lang="ru-RU" sz="1400" dirty="0" smtClean="0"/>
              <a:t> </a:t>
            </a:r>
            <a:r>
              <a:rPr lang="ru-RU" sz="1400" dirty="0" err="1" smtClean="0"/>
              <a:t>Воронкин</a:t>
            </a:r>
            <a:r>
              <a:rPr lang="ru-RU" sz="1400" dirty="0" smtClean="0"/>
              <a:t>; директор нефтебазы Иван Федорович </a:t>
            </a:r>
            <a:r>
              <a:rPr lang="ru-RU" sz="1400" dirty="0" err="1" smtClean="0"/>
              <a:t>Барзасеков</a:t>
            </a:r>
            <a:r>
              <a:rPr lang="ru-RU" sz="1400" dirty="0" smtClean="0"/>
              <a:t> (с женой и тремя детьми); директор </a:t>
            </a:r>
            <a:r>
              <a:rPr lang="ru-RU" sz="1400" dirty="0" err="1" smtClean="0"/>
              <a:t>кулешовской</a:t>
            </a:r>
            <a:r>
              <a:rPr lang="ru-RU" sz="1400" dirty="0" smtClean="0"/>
              <a:t> МТС Емельян Егорович Асеев; заведующая детским садом Федора Захаровна Богданова (с тремя детьми: 16-ти, 7-ми и 2-х лет); председатель Сельпо Ольга Васильевна Шевченко; учительница школы №11 </a:t>
            </a:r>
            <a:r>
              <a:rPr lang="ru-RU" sz="1400" dirty="0" err="1" smtClean="0"/>
              <a:t>Ситя</a:t>
            </a:r>
            <a:r>
              <a:rPr lang="ru-RU" sz="1400" dirty="0" smtClean="0"/>
              <a:t> </a:t>
            </a:r>
            <a:r>
              <a:rPr lang="ru-RU" sz="1400" dirty="0" err="1" smtClean="0"/>
              <a:t>Афиногеновна</a:t>
            </a:r>
            <a:r>
              <a:rPr lang="ru-RU" sz="1400" dirty="0" smtClean="0"/>
              <a:t> Куколева; комбайнерка Анастасия Григорьевна Топоркова (с дочерью 10-ти лет); звеньевая колхоза Евдокия Даниловна </a:t>
            </a:r>
            <a:r>
              <a:rPr lang="ru-RU" sz="1400" dirty="0" err="1" smtClean="0"/>
              <a:t>Трунова</a:t>
            </a:r>
            <a:r>
              <a:rPr lang="ru-RU" sz="1400" dirty="0" smtClean="0"/>
              <a:t>; комсомолка Марфа Васильевна </a:t>
            </a:r>
            <a:r>
              <a:rPr lang="ru-RU" sz="1400" dirty="0" err="1" smtClean="0"/>
              <a:t>Шульгинова</a:t>
            </a:r>
            <a:r>
              <a:rPr lang="ru-RU" sz="1400" dirty="0" smtClean="0"/>
              <a:t>; агроном </a:t>
            </a:r>
            <a:r>
              <a:rPr lang="ru-RU" sz="1400" dirty="0" err="1" smtClean="0"/>
              <a:t>белоглинской</a:t>
            </a:r>
            <a:r>
              <a:rPr lang="ru-RU" sz="1400" dirty="0" smtClean="0"/>
              <a:t> МТС Иван Асеев; помощник начальника политотдела зерносовхоза «</a:t>
            </a:r>
            <a:r>
              <a:rPr lang="ru-RU" sz="1400" dirty="0" err="1" smtClean="0"/>
              <a:t>Белоглинский</a:t>
            </a:r>
            <a:r>
              <a:rPr lang="ru-RU" sz="1400" dirty="0" smtClean="0"/>
              <a:t>» Наталья Пантелеевна Шевелева; комбайнерка </a:t>
            </a:r>
            <a:r>
              <a:rPr lang="ru-RU" sz="1400" dirty="0" err="1" smtClean="0"/>
              <a:t>белоглинской</a:t>
            </a:r>
            <a:r>
              <a:rPr lang="ru-RU" sz="1400" dirty="0" smtClean="0"/>
              <a:t> МТС, участник слета комбайнеров в Москве в 1935 году, награжденная орденом «Знак Почета» Александра Журавлева, первый председатель колхоза «Красногвардеец» Семен Ильич Хрипков и многие другие</a:t>
            </a: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Село Белая Глина  освобождено 25 января 1943 года. Это был первый районный центр Кубани, освобожденный войсками 44-ой армии под командованием генерал-майора Василия Афанасьевича Хоменко. В этот же день был освобожден и поселок Центральный.</a:t>
            </a:r>
          </a:p>
          <a:p>
            <a:r>
              <a:rPr lang="ru-RU" sz="1600" dirty="0" err="1" smtClean="0"/>
              <a:t>Белоглинцы</a:t>
            </a:r>
            <a:r>
              <a:rPr lang="ru-RU" sz="1600" dirty="0" smtClean="0"/>
              <a:t> с большой радостью встретили своих освободителей. Войска Красной армии без промедления продолжали преследовать противника, отступающего с боями в сторону Тихорецка, где были настигнуты и полностью уничтожены.</a:t>
            </a:r>
          </a:p>
          <a:p>
            <a:r>
              <a:rPr lang="ru-RU" sz="1600" dirty="0" smtClean="0"/>
              <a:t>После освобождения </a:t>
            </a:r>
            <a:r>
              <a:rPr lang="ru-RU" sz="1600" dirty="0" err="1" smtClean="0"/>
              <a:t>Белоглинского</a:t>
            </a:r>
            <a:r>
              <a:rPr lang="ru-RU" sz="1600" dirty="0" smtClean="0"/>
              <a:t> района от немецких захватчиков, жители немедленно приступили к восстановлению разрушенного хозяйства. К концу 1943 года в нашем районе были восстановлены и начали работать: 2 МТС, все лечебные учреждения, 3 столовые, 2 пекарни, маслозавод, сапожная и швейная мастерские, бани, магазины, пищекомбинат, кирпично-черепичный завод, электростанция, детские сады, школы.</a:t>
            </a:r>
          </a:p>
          <a:p>
            <a:endParaRPr lang="ru-RU" sz="1600" dirty="0"/>
          </a:p>
        </p:txBody>
      </p:sp>
      <p:pic>
        <p:nvPicPr>
          <p:cNvPr id="6146" name="Picture 2" descr="C:\Users\Sky\Downloads\wow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928802"/>
            <a:ext cx="3214710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J:\70 -летие освобождение Белоглинского района\вов репрод\возвращ до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85728"/>
            <a:ext cx="5357850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714348" y="285728"/>
            <a:ext cx="2786082" cy="5929354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r>
              <a:rPr lang="ru-RU" sz="2200" dirty="0" smtClean="0"/>
              <a:t>6 долгих месяцев гитлеровцы хозяйничали в нашем </a:t>
            </a:r>
            <a:r>
              <a:rPr lang="ru-RU" sz="2200" dirty="0" err="1" smtClean="0"/>
              <a:t>селе.Они</a:t>
            </a:r>
            <a:r>
              <a:rPr lang="ru-RU" sz="2200" dirty="0" smtClean="0"/>
              <a:t> оставили после себя страшный след.  </a:t>
            </a:r>
          </a:p>
          <a:p>
            <a:r>
              <a:rPr lang="ru-RU" sz="2200" dirty="0" smtClean="0"/>
              <a:t>В 4-х километрах от Белой Глины, по дороге на Новопавловку стоит памятник. Здесь в 25-ти захоронениях покоятся 3600 человек, расстрелянных </a:t>
            </a:r>
            <a:r>
              <a:rPr lang="ru-RU" sz="2200" dirty="0" err="1" smtClean="0"/>
              <a:t>фашистами.Среди</a:t>
            </a:r>
            <a:r>
              <a:rPr lang="ru-RU" sz="2200" dirty="0" smtClean="0"/>
              <a:t> них есть и </a:t>
            </a:r>
            <a:r>
              <a:rPr lang="ru-RU" sz="2200" dirty="0" err="1" smtClean="0"/>
              <a:t>новопавловцы</a:t>
            </a:r>
            <a:r>
              <a:rPr lang="ru-RU" sz="2200" dirty="0" smtClean="0"/>
              <a:t>. Это Иван Дмитриевич </a:t>
            </a:r>
            <a:r>
              <a:rPr lang="ru-RU" sz="2200" dirty="0" err="1" smtClean="0"/>
              <a:t>Бельчич</a:t>
            </a:r>
            <a:r>
              <a:rPr lang="ru-RU" sz="2200" dirty="0" smtClean="0"/>
              <a:t> и Лаврентий </a:t>
            </a:r>
            <a:r>
              <a:rPr lang="ru-RU" sz="2200" dirty="0" err="1" smtClean="0"/>
              <a:t>НикифоровичЯковлев</a:t>
            </a:r>
            <a:r>
              <a:rPr lang="ru-RU" sz="2200" dirty="0" smtClean="0"/>
              <a:t>. Иван Дмитриевич перед приходом немцев слил все колхозное горючее, а </a:t>
            </a:r>
            <a:r>
              <a:rPr lang="ru-RU" sz="2200" dirty="0" err="1" smtClean="0"/>
              <a:t>Лаврентиевич</a:t>
            </a:r>
            <a:r>
              <a:rPr lang="ru-RU" sz="2200" dirty="0" smtClean="0"/>
              <a:t> Никифорович был коммунистом, работал в райкоме партии.</a:t>
            </a:r>
          </a:p>
          <a:p>
            <a:r>
              <a:rPr lang="ru-RU" sz="2200" dirty="0" smtClean="0"/>
              <a:t>Их дети: </a:t>
            </a:r>
            <a:r>
              <a:rPr lang="ru-RU" sz="2200" dirty="0" err="1" smtClean="0"/>
              <a:t>Бельчич</a:t>
            </a:r>
            <a:r>
              <a:rPr lang="ru-RU" sz="2200" dirty="0" smtClean="0"/>
              <a:t> Валентина Ивановна, </a:t>
            </a:r>
            <a:r>
              <a:rPr lang="ru-RU" sz="2200" dirty="0" err="1" smtClean="0"/>
              <a:t>Бельчич</a:t>
            </a:r>
            <a:r>
              <a:rPr lang="ru-RU" sz="2200" dirty="0" smtClean="0"/>
              <a:t> Василий Иванович и Завадская Галина Лаврентьевна работали учителями в нашей школе.</a:t>
            </a:r>
          </a:p>
          <a:p>
            <a:r>
              <a:rPr lang="ru-RU" sz="2200" dirty="0" smtClean="0"/>
              <a:t>В январе 1943 года </a:t>
            </a:r>
            <a:r>
              <a:rPr lang="ru-RU" sz="2200" dirty="0" err="1" smtClean="0"/>
              <a:t>Белоглинский</a:t>
            </a:r>
            <a:r>
              <a:rPr lang="ru-RU" sz="2200" dirty="0" smtClean="0"/>
              <a:t> район Освобожден от немецко-фашистских захватчиков. Многие наши односельчане не вернулись с </a:t>
            </a:r>
            <a:r>
              <a:rPr lang="ru-RU" sz="2200" dirty="0" err="1" smtClean="0"/>
              <a:t>войны.Они</a:t>
            </a:r>
            <a:r>
              <a:rPr lang="ru-RU" sz="2200" dirty="0" smtClean="0"/>
              <a:t> пали смертью храбрых на полях </a:t>
            </a:r>
            <a:r>
              <a:rPr lang="ru-RU" sz="2200" dirty="0" err="1" smtClean="0"/>
              <a:t>сражений.Более</a:t>
            </a:r>
            <a:r>
              <a:rPr lang="ru-RU" sz="2200" dirty="0" smtClean="0"/>
              <a:t> 400 похоронок пришло в </a:t>
            </a:r>
            <a:r>
              <a:rPr lang="ru-RU" sz="2200" dirty="0" err="1" smtClean="0"/>
              <a:t>Новопавловку.Те</a:t>
            </a:r>
            <a:r>
              <a:rPr lang="ru-RU" sz="2200" dirty="0" smtClean="0"/>
              <a:t>, кто выжил, со слезами на глазах встречали Победу в Берлине, в логове фашизма. </a:t>
            </a:r>
          </a:p>
          <a:p>
            <a:endParaRPr lang="ru-RU" sz="2200" dirty="0" smtClean="0"/>
          </a:p>
        </p:txBody>
      </p:sp>
      <p:pic>
        <p:nvPicPr>
          <p:cNvPr id="7" name="Picture 2" descr="C:\Users\Макс\Desktop\вов\img0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6248" y="571480"/>
            <a:ext cx="4143404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71</TotalTime>
  <Words>635</Words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Метро</vt:lpstr>
      <vt:lpstr>     Учитель начальных         классов                                          МБОУСОШ №16      Черненко Г.В.</vt:lpstr>
      <vt:lpstr>Беды и страдания принесли немецко-фашистские захватчики жителям Кубани, тысячи воинов погибли в боях. За четыре года в ряды Советской армии на защиту Отечества ушло более 700 тысяч кубанцев, 500 тысяч из которых не вернулись домой. За время оборонительных и наступательных боев (август 1942 – сентябрь 1943 года) на территории Кубани погибло более 120 тысяч советских солдат и офицеров. Более полугода, а в отдельных районах края почти год, длилась оккупация немецко-фашистскими захватчиками кубанских городов, станиц и хуторов. С первых дней оккупации фашисты начали зверствовать над мирными жителями. Замысел врага по овладению Кубанью состоял в том, чтобы окружить и уничтожить советские войска.</vt:lpstr>
      <vt:lpstr>Слайд 3</vt:lpstr>
      <vt:lpstr>Три дня фашисты не выпускали население из поселка. По дороге на Белую Глину в три ряда двигались немецкие машины, танки и мотоциклы, шла пехота. Всего через наш район прошло более 70-ти тысяч немецких солдат в направлении Кавказской, Армавира, Ставрополя, Грозного, Баку.           Все эти три дня в окопах лежали раненые и убитые: без помощи, без воды. Истекая кровью, мучаясь, умирали раненые. Мертвых бойцов жители потом прикопали прямо в окопах.</vt:lpstr>
      <vt:lpstr>Слайд 5</vt:lpstr>
      <vt:lpstr> 1 августа 1942 года немцы без боя вошли в Белую Глину. Помимо немецких оккупационных войск в село вошли гестаповцы – карательные отряды, которые поддерживали порядок на оккупированной территории.            В помещении ВКП(б) (здание не сохранилось) и в здании нынешней СОШ №12 был организован штаб Гестапо во главе с начальником Германом Шмидтом, военным комендантом Витчем, переводчиком – Бибером Гербером, следователем – Лейманом.           В Гестапо, по доносу предателей, свозили людей из Белой Глины и одиннадцати близлежащих сел. Многие так и не вернулись из застенков Гестапо. После допросов, пыток и издевательств их везли за село, во вторую балку, что находится между Белой Глиной и Новопавловкой. По воспоминаниям местных жителей людей  на расстрел возили в крытой серой машине. Эта машина регулярно, раз в два дня, утром или вечером курсировала из Гестапо к месту расстрела в сопровождении легкового автомобиля с гестаповцами.          В первую очередь под расстрел попало местное еврейское население, а так же те евреи, которые эвакуировались к нам из Ленинграда, Киева и которые не успели эвакуироваться дальше. Их расстреливали семьями. Среди местных жителей в числе расстрелянных были: член партии, участник Гражданской войны, председатель колхоза Герасим Мартынович Воронкин; директор нефтебазы Иван Федорович Барзасеков (с женой и тремя детьми); директор кулешовской МТС Емельян Егорович Асеев; заведующая детским садом Федора Захаровна Богданова (с тремя детьми: 16-ти, 7-ми и 2-х лет); председатель Сельпо Ольга Васильевна Шевченко; учительница школы №11 Ситя Афиногеновна Куколева; комбайнерка Анастасия Григорьевна Топоркова (с дочерью 10-ти лет); звеньевая колхоза Евдокия Даниловна Трунова; комсомолка Марфа Васильевна Шульгинова; агроном белоглинской МТС Иван Асеев; помощник начальника политотдела зерносовхоза «Белоглинский» Наталья Пантелеевна Шевелева; комбайнерка белоглинской МТС, участник слета комбайнеров в Москве в 1935 году, награжденная орденом «Знак Почета» Александра Журавлева, первый председатель колхоза «Красногвардеец» Семен Ильич Хрипков и многие другие</vt:lpstr>
      <vt:lpstr>Слайд 7</vt:lpstr>
      <vt:lpstr>Слайд 8</vt:lpstr>
      <vt:lpstr>Слайд 9</vt:lpstr>
      <vt:lpstr>  Участники Великой отечественной войны. Жители села    Новопавловка. Учителя нашей школы.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Sky</dc:creator>
  <cp:lastModifiedBy>Sky</cp:lastModifiedBy>
  <cp:revision>10</cp:revision>
  <dcterms:created xsi:type="dcterms:W3CDTF">2015-01-26T13:48:02Z</dcterms:created>
  <dcterms:modified xsi:type="dcterms:W3CDTF">2015-03-24T17:02:58Z</dcterms:modified>
</cp:coreProperties>
</file>